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3" r:id="rId5"/>
  </p:sldMasterIdLst>
  <p:notesMasterIdLst>
    <p:notesMasterId r:id="rId22"/>
  </p:notesMasterIdLst>
  <p:handoutMasterIdLst>
    <p:handoutMasterId r:id="rId23"/>
  </p:handoutMasterIdLst>
  <p:sldIdLst>
    <p:sldId id="276" r:id="rId6"/>
    <p:sldId id="259" r:id="rId7"/>
    <p:sldId id="260" r:id="rId8"/>
    <p:sldId id="277" r:id="rId9"/>
    <p:sldId id="264" r:id="rId10"/>
    <p:sldId id="262" r:id="rId11"/>
    <p:sldId id="278" r:id="rId12"/>
    <p:sldId id="281" r:id="rId13"/>
    <p:sldId id="282" r:id="rId14"/>
    <p:sldId id="272" r:id="rId15"/>
    <p:sldId id="273" r:id="rId16"/>
    <p:sldId id="274" r:id="rId17"/>
    <p:sldId id="269" r:id="rId18"/>
    <p:sldId id="279" r:id="rId19"/>
    <p:sldId id="280" r:id="rId20"/>
    <p:sldId id="261" r:id="rId21"/>
  </p:sldIdLst>
  <p:sldSz cx="12192000" cy="6858000"/>
  <p:notesSz cx="20104100" cy="11309350"/>
  <p:defaultTextStyle>
    <a:defPPr>
      <a:defRPr kern="0"/>
    </a:defPPr>
  </p:defaultTextStyle>
  <p:extLst>
    <p:ext uri="{521415D9-36F7-43E2-AB2F-B90AF26B5E84}">
      <p14:sectionLst xmlns:p14="http://schemas.microsoft.com/office/powerpoint/2010/main">
        <p14:section name="Default Section" id="{CB21D884-7F1B-48BC-A573-849ED499DE03}">
          <p14:sldIdLst>
            <p14:sldId id="276"/>
            <p14:sldId id="259"/>
            <p14:sldId id="260"/>
            <p14:sldId id="277"/>
            <p14:sldId id="264"/>
            <p14:sldId id="262"/>
            <p14:sldId id="278"/>
            <p14:sldId id="281"/>
            <p14:sldId id="282"/>
            <p14:sldId id="272"/>
            <p14:sldId id="273"/>
          </p14:sldIdLst>
        </p14:section>
        <p14:section name="Untitled Section" id="{0E6AF4AD-749F-4C6F-B44E-F548D6E9A125}">
          <p14:sldIdLst>
            <p14:sldId id="274"/>
            <p14:sldId id="269"/>
            <p14:sldId id="279"/>
            <p14:sldId id="280"/>
            <p14:sldId id="261"/>
          </p14:sldIdLst>
        </p14:section>
      </p14:sectionLst>
    </p:ext>
    <p:ext uri="{EFAFB233-063F-42B5-8137-9DF3F51BA10A}">
      <p15:sldGuideLst xmlns:p15="http://schemas.microsoft.com/office/powerpoint/2012/main">
        <p15:guide id="1" orient="horz" pos="1746" userDrawn="1">
          <p15:clr>
            <a:srgbClr val="A4A3A4"/>
          </p15:clr>
        </p15:guide>
        <p15:guide id="2" pos="13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iwe Masilela" initials="D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C6553-EE16-4CA8-BDE9-7FF32CFA94D5}" v="4" dt="2025-03-08T09:38:24.527"/>
    <p1510:client id="{C47C26BF-0B40-488E-B589-302A41E6FF6D}" v="7" dt="2025-03-08T07:55:56.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726"/>
  </p:normalViewPr>
  <p:slideViewPr>
    <p:cSldViewPr showGuides="1">
      <p:cViewPr varScale="1">
        <p:scale>
          <a:sx n="79" d="100"/>
          <a:sy n="79" d="100"/>
        </p:scale>
        <p:origin x="686" y="72"/>
      </p:cViewPr>
      <p:guideLst>
        <p:guide orient="horz" pos="1746"/>
        <p:guide pos="131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lliant Tleane" userId="17b35a9d-d403-4430-92ac-0fd18ec93b8e" providerId="ADAL" clId="{2CEC6553-EE16-4CA8-BDE9-7FF32CFA94D5}"/>
    <pc:docChg chg="undo custSel delSld modSld modSection">
      <pc:chgData name="Brilliant Tleane" userId="17b35a9d-d403-4430-92ac-0fd18ec93b8e" providerId="ADAL" clId="{2CEC6553-EE16-4CA8-BDE9-7FF32CFA94D5}" dt="2025-03-08T09:38:24.527" v="299" actId="14100"/>
      <pc:docMkLst>
        <pc:docMk/>
      </pc:docMkLst>
      <pc:sldChg chg="modSp mod">
        <pc:chgData name="Brilliant Tleane" userId="17b35a9d-d403-4430-92ac-0fd18ec93b8e" providerId="ADAL" clId="{2CEC6553-EE16-4CA8-BDE9-7FF32CFA94D5}" dt="2025-03-08T09:35:23.054" v="281" actId="20577"/>
        <pc:sldMkLst>
          <pc:docMk/>
          <pc:sldMk cId="0" sldId="262"/>
        </pc:sldMkLst>
        <pc:spChg chg="mod">
          <ac:chgData name="Brilliant Tleane" userId="17b35a9d-d403-4430-92ac-0fd18ec93b8e" providerId="ADAL" clId="{2CEC6553-EE16-4CA8-BDE9-7FF32CFA94D5}" dt="2025-03-08T09:35:23.054" v="281" actId="20577"/>
          <ac:spMkLst>
            <pc:docMk/>
            <pc:sldMk cId="0" sldId="262"/>
            <ac:spMk id="4" creationId="{00000000-0000-0000-0000-000000000000}"/>
          </ac:spMkLst>
        </pc:spChg>
      </pc:sldChg>
      <pc:sldChg chg="del">
        <pc:chgData name="Brilliant Tleane" userId="17b35a9d-d403-4430-92ac-0fd18ec93b8e" providerId="ADAL" clId="{2CEC6553-EE16-4CA8-BDE9-7FF32CFA94D5}" dt="2025-03-08T09:36:15.743" v="282" actId="47"/>
        <pc:sldMkLst>
          <pc:docMk/>
          <pc:sldMk cId="0" sldId="275"/>
        </pc:sldMkLst>
      </pc:sldChg>
      <pc:sldChg chg="addSp delSp modSp mod">
        <pc:chgData name="Brilliant Tleane" userId="17b35a9d-d403-4430-92ac-0fd18ec93b8e" providerId="ADAL" clId="{2CEC6553-EE16-4CA8-BDE9-7FF32CFA94D5}" dt="2025-03-08T09:38:24.527" v="299" actId="14100"/>
        <pc:sldMkLst>
          <pc:docMk/>
          <pc:sldMk cId="338519260" sldId="278"/>
        </pc:sldMkLst>
        <pc:spChg chg="mod">
          <ac:chgData name="Brilliant Tleane" userId="17b35a9d-d403-4430-92ac-0fd18ec93b8e" providerId="ADAL" clId="{2CEC6553-EE16-4CA8-BDE9-7FF32CFA94D5}" dt="2025-03-08T09:37:31.412" v="285" actId="1076"/>
          <ac:spMkLst>
            <pc:docMk/>
            <pc:sldMk cId="338519260" sldId="278"/>
            <ac:spMk id="2" creationId="{4E54BF3D-9983-FF20-3EB7-C2FA9FA13751}"/>
          </ac:spMkLst>
        </pc:spChg>
        <pc:spChg chg="add del mod">
          <ac:chgData name="Brilliant Tleane" userId="17b35a9d-d403-4430-92ac-0fd18ec93b8e" providerId="ADAL" clId="{2CEC6553-EE16-4CA8-BDE9-7FF32CFA94D5}" dt="2025-03-08T09:38:16.251" v="297" actId="14100"/>
          <ac:spMkLst>
            <pc:docMk/>
            <pc:sldMk cId="338519260" sldId="278"/>
            <ac:spMk id="4" creationId="{ACDAD632-76EA-F101-AF24-8D4ADB588FFC}"/>
          </ac:spMkLst>
        </pc:spChg>
        <pc:spChg chg="add del mod">
          <ac:chgData name="Brilliant Tleane" userId="17b35a9d-d403-4430-92ac-0fd18ec93b8e" providerId="ADAL" clId="{2CEC6553-EE16-4CA8-BDE9-7FF32CFA94D5}" dt="2025-03-08T09:38:07.034" v="293" actId="478"/>
          <ac:spMkLst>
            <pc:docMk/>
            <pc:sldMk cId="338519260" sldId="278"/>
            <ac:spMk id="6" creationId="{D6C26CE1-CF4A-A245-E4F2-3DDCC32E8208}"/>
          </ac:spMkLst>
        </pc:spChg>
        <pc:picChg chg="mod">
          <ac:chgData name="Brilliant Tleane" userId="17b35a9d-d403-4430-92ac-0fd18ec93b8e" providerId="ADAL" clId="{2CEC6553-EE16-4CA8-BDE9-7FF32CFA94D5}" dt="2025-03-08T09:38:24.527" v="299" actId="14100"/>
          <ac:picMkLst>
            <pc:docMk/>
            <pc:sldMk cId="338519260" sldId="278"/>
            <ac:picMk id="3074" creationId="{9CDC0F18-C7CF-F7E4-5004-299E5E7AD1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49E8F11-31E0-6B4C-AA11-26D899E9E432}" type="datetimeFigureOut">
              <a:rPr lang="en-US" smtClean="0"/>
              <a:t>3/8/2025</a:t>
            </a:fld>
            <a:endParaRPr lang="en-US"/>
          </a:p>
        </p:txBody>
      </p:sp>
      <p:sp>
        <p:nvSpPr>
          <p:cNvPr id="4" name="Footer Placeholder 3"/>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CA3DB898-E9DF-274E-BAB2-75C9D41B9AF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EE453EC-807C-4A90-8A43-3ADDE1182231}" type="datetimeFigureOut">
              <a:rPr lang="en-ZA" smtClean="0"/>
              <a:t>2025/03/08</a:t>
            </a:fld>
            <a:endParaRPr lang="en-ZA"/>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4F08F6A6-2AE0-4C85-B14D-8689990C9290}" type="slidenum">
              <a:rPr lang="en-ZA" smtClean="0"/>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ASSET MANAGEMENT SYSTEM SWT FEEDBACK</a:t>
            </a:r>
            <a:br>
              <a:rPr lang="en-US" dirty="0"/>
            </a:br>
            <a:r>
              <a:rPr lang="en-US" dirty="0"/>
              <a:t>Held on the 29-31 July 2024</a:t>
            </a:r>
          </a:p>
          <a:p>
            <a:endParaRPr lang="en-ZA"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defRPr/>
            </a:pPr>
            <a:fld id="{4F08F6A6-2AE0-4C85-B14D-8689990C9290}" type="slidenum">
              <a:rPr kumimoji="0" lang="en-ZA" sz="1200" b="0" i="0" u="none" strike="noStrike" kern="0" cap="none" spc="0" normalizeH="0" baseline="0" noProof="0" smtClean="0">
                <a:ln>
                  <a:noFill/>
                </a:ln>
                <a:solidFill>
                  <a:sysClr val="windowText" lastClr="000000"/>
                </a:solidFill>
                <a:effectLst/>
                <a:uLnTx/>
                <a:uFillTx/>
              </a:rPr>
              <a:t>1</a:t>
            </a:fld>
            <a:endParaRPr kumimoji="0" lang="en-ZA" sz="12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F08F6A6-2AE0-4C85-B14D-8689990C9290}" type="slidenum">
              <a:rPr lang="en-ZA" smtClean="0"/>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F08F6A6-2AE0-4C85-B14D-8689990C9290}" type="slidenum">
              <a:rPr lang="en-ZA" smtClean="0"/>
              <a:t>5</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F08F6A6-2AE0-4C85-B14D-8689990C9290}" type="slidenum">
              <a:rPr lang="en-ZA" smtClean="0"/>
              <a:t>12</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p:nvPr userDrawn="1"/>
        </p:nvSpPr>
        <p:spPr>
          <a:xfrm>
            <a:off x="457200" y="1752600"/>
            <a:ext cx="8229600" cy="2971800"/>
          </a:xfrm>
          <a:prstGeom prst="rect">
            <a:avLst/>
          </a:prstGeom>
        </p:spPr>
        <p:txBody>
          <a:bodyPr>
            <a:normAutofit/>
          </a:bodyPr>
          <a:lstStyle>
            <a:lvl1pPr>
              <a:defRPr>
                <a:latin typeface="+mj-lt"/>
                <a:ea typeface="+mj-ea"/>
                <a:cs typeface="+mj-cs"/>
              </a:defRPr>
            </a:lvl1pPr>
          </a:lstStyle>
          <a:p>
            <a:pPr algn="l"/>
            <a:r>
              <a:rPr lang="en-US" sz="3600" dirty="0">
                <a:latin typeface="Calibri" panose="020F0502020204030204" pitchFamily="34" charset="0"/>
                <a:ea typeface="Calibri" panose="020F0502020204030204" pitchFamily="34" charset="0"/>
                <a:cs typeface="Calibri" panose="020F0502020204030204" pitchFamily="34" charset="0"/>
              </a:rPr>
              <a:t>ASSET MANAGEMENT SYSTEM SWT FEEDBACK</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Held on the 29-31 July 2024</a:t>
            </a:r>
          </a:p>
          <a:p>
            <a:pPr algn="l"/>
            <a:endParaRPr lang="en-US" sz="3600" dirty="0"/>
          </a:p>
          <a:p>
            <a:pPr algn="l"/>
            <a:endParaRPr lang="en-ZA" sz="3600" b="1" dirty="0">
              <a:solidFill>
                <a:schemeClr val="bg1"/>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50000"/>
              </a:lnSpc>
              <a:spcBef>
                <a:spcPts val="0"/>
              </a:spcBef>
              <a:spcAft>
                <a:spcPts val="0"/>
              </a:spcAft>
              <a:buClrTx/>
              <a:buSzTx/>
              <a:buFontTx/>
              <a:buNone/>
              <a:defRPr/>
            </a:pPr>
            <a:endParaRPr lang="en-ZA" sz="2400" b="0" i="0" dirty="0">
              <a:solidFill>
                <a:schemeClr val="bg1"/>
              </a:solidFill>
              <a:latin typeface="Trebuchet MS" panose="020B0603020202020204" pitchFamily="34" charset="0"/>
              <a:cs typeface="Arial" panose="020B0604020202020204" pitchFamily="34" charset="0"/>
            </a:endParaRPr>
          </a:p>
          <a:p>
            <a:pPr algn="l"/>
            <a:endParaRPr lang="en-ZA" sz="3600" b="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ubtitle 2"/>
          <p:cNvSpPr txBox="1"/>
          <p:nvPr userDrawn="1"/>
        </p:nvSpPr>
        <p:spPr>
          <a:xfrm>
            <a:off x="5181600" y="6109050"/>
            <a:ext cx="6858000" cy="508285"/>
          </a:xfrm>
          <a:prstGeom prst="rect">
            <a:avLst/>
          </a:prstGeom>
        </p:spPr>
        <p:txBody>
          <a:bodyPr vert="horz" lIns="91439" tIns="45719" rIns="91439" bIns="4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603020202020204" pitchFamily="34" charset="0"/>
                <a:cs typeface="Arial" panose="020B0604020202020204" pitchFamily="34" charset="0"/>
              </a:rPr>
              <a:t>Faculty name –</a:t>
            </a:r>
            <a:r>
              <a:rPr lang="en-ZA" sz="1100" b="1" i="0" baseline="0" dirty="0">
                <a:latin typeface="Trebuchet MS" panose="020B0603020202020204" pitchFamily="34" charset="0"/>
                <a:cs typeface="Arial" panose="020B0604020202020204" pitchFamily="34" charset="0"/>
              </a:rPr>
              <a:t> Finance Department of TUT</a:t>
            </a:r>
            <a:endParaRPr lang="en-ZA" sz="1100" b="1" i="0" dirty="0">
              <a:latin typeface="Trebuchet MS" panose="020B0603020202020204" pitchFamily="34" charset="0"/>
              <a:cs typeface="Arial" panose="020B0604020202020204" pitchFamily="34" charset="0"/>
            </a:endParaRPr>
          </a:p>
          <a:p>
            <a:pPr marL="0" indent="0" algn="r">
              <a:lnSpc>
                <a:spcPct val="100000"/>
              </a:lnSpc>
              <a:buNone/>
            </a:pPr>
            <a:r>
              <a:rPr lang="en-ZA" sz="1100" b="0" i="0" dirty="0">
                <a:latin typeface="Trebuchet MS" panose="020B0603020202020204" pitchFamily="34" charset="0"/>
                <a:cs typeface="Arial" panose="020B0604020202020204" pitchFamily="34" charset="0"/>
              </a:rPr>
              <a:t>Department name </a:t>
            </a:r>
            <a:r>
              <a:rPr lang="en-US" sz="1100" b="0" i="0" dirty="0">
                <a:latin typeface="Trebuchet MS" panose="020B0603020202020204" pitchFamily="34" charset="0"/>
                <a:cs typeface="Arial" panose="020B0604020202020204" pitchFamily="34" charset="0"/>
              </a:rPr>
              <a:t>–</a:t>
            </a:r>
            <a:r>
              <a:rPr lang="en-ZA" sz="1100" b="0" i="0" dirty="0">
                <a:latin typeface="Trebuchet MS" panose="020B0603020202020204" pitchFamily="34" charset="0"/>
                <a:cs typeface="Arial" panose="020B0604020202020204" pitchFamily="34" charset="0"/>
              </a:rPr>
              <a:t> ( Asset Control Division)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3813175"/>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en-ZA" sz="1400" smtClean="0">
                <a:effectLst/>
              </a:defRPr>
            </a:lvl2pPr>
          </a:lstStyle>
          <a:p>
            <a:pPr lvl="0"/>
            <a:r>
              <a:rPr lang="en-GB" dirty="0"/>
              <a:t>BEST PRACTICE</a:t>
            </a:r>
          </a:p>
          <a:p>
            <a:pPr lvl="1"/>
            <a:r>
              <a:rPr lang="en-GB" dirty="0"/>
              <a:t>Adapt IT acknowledged all issues raised with support over the year’s and also committed to knowing and keeping track of them. The following are the tracked issues but not limited to these:</a:t>
            </a:r>
          </a:p>
          <a:p>
            <a:pPr lvl="1"/>
            <a:r>
              <a:rPr lang="en-ZA" sz="1200" dirty="0">
                <a:effectLst/>
                <a:latin typeface="Calibri" panose="020F0502020204030204" pitchFamily="34" charset="0"/>
                <a:ea typeface="Times New Roman" panose="02020603050405020304" pitchFamily="18" charset="0"/>
              </a:rPr>
              <a:t>Problems with how the system calculates depreciation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en-ZA" sz="1000" dirty="0">
                <a:effectLst/>
                <a:latin typeface="Calibri" panose="020F0502020204030204" pitchFamily="34" charset="0"/>
                <a:ea typeface="Times New Roman" panose="02020603050405020304" pitchFamily="18" charset="0"/>
              </a:rPr>
              <a:t>Importance of uploading assets in the correct format.</a:t>
            </a:r>
            <a:endParaRPr lang="en-ZA" sz="1000" dirty="0">
              <a:effectLst/>
              <a:latin typeface="Times New Roman" panose="02020603050405020304" pitchFamily="18" charset="0"/>
              <a:ea typeface="Times New Roman" panose="02020603050405020304" pitchFamily="18" charset="0"/>
            </a:endParaRPr>
          </a:p>
          <a:p>
            <a:pPr lvl="1"/>
            <a:r>
              <a:rPr lang="en-GB" dirty="0"/>
              <a:t> </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38131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Subtitle 2"/>
          <p:cNvSpPr txBox="1"/>
          <p:nvPr userDrawn="1"/>
        </p:nvSpPr>
        <p:spPr>
          <a:xfrm>
            <a:off x="5181600" y="6109050"/>
            <a:ext cx="6858000" cy="508285"/>
          </a:xfrm>
          <a:prstGeom prst="rect">
            <a:avLst/>
          </a:prstGeom>
        </p:spPr>
        <p:txBody>
          <a:bodyPr vert="horz" lIns="91439" tIns="45719" rIns="91439" bIns="4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603020202020204" pitchFamily="34" charset="0"/>
                <a:cs typeface="Arial" panose="020B0604020202020204" pitchFamily="34" charset="0"/>
              </a:rPr>
              <a:t>Faculty name –</a:t>
            </a:r>
            <a:r>
              <a:rPr lang="en-ZA" sz="1100" b="1" i="0" baseline="0" dirty="0">
                <a:latin typeface="Trebuchet MS" panose="020B0603020202020204" pitchFamily="34" charset="0"/>
                <a:cs typeface="Arial" panose="020B0604020202020204" pitchFamily="34" charset="0"/>
              </a:rPr>
              <a:t> Finance Department of TUT</a:t>
            </a:r>
            <a:endParaRPr lang="en-ZA" sz="1100" b="1" i="0" dirty="0">
              <a:latin typeface="Trebuchet MS" panose="020B0603020202020204" pitchFamily="34" charset="0"/>
              <a:cs typeface="Arial" panose="020B0604020202020204" pitchFamily="34" charset="0"/>
            </a:endParaRPr>
          </a:p>
          <a:p>
            <a:pPr marL="0" indent="0" algn="r">
              <a:lnSpc>
                <a:spcPct val="100000"/>
              </a:lnSpc>
              <a:buNone/>
            </a:pPr>
            <a:r>
              <a:rPr lang="en-ZA" sz="1100" b="0" i="0" dirty="0">
                <a:latin typeface="Trebuchet MS" panose="020B0603020202020204" pitchFamily="34" charset="0"/>
                <a:cs typeface="Arial" panose="020B0604020202020204" pitchFamily="34" charset="0"/>
              </a:rPr>
              <a:t>Department name </a:t>
            </a:r>
            <a:r>
              <a:rPr lang="en-US" sz="1100" b="0" i="0" dirty="0">
                <a:latin typeface="Trebuchet MS" panose="020B0603020202020204" pitchFamily="34" charset="0"/>
                <a:cs typeface="Arial" panose="020B0604020202020204" pitchFamily="34" charset="0"/>
              </a:rPr>
              <a:t>–</a:t>
            </a:r>
            <a:r>
              <a:rPr lang="en-ZA" sz="1100" b="0" i="0" dirty="0">
                <a:latin typeface="Trebuchet MS" panose="020B0603020202020204" pitchFamily="34" charset="0"/>
                <a:cs typeface="Arial" panose="020B0604020202020204" pitchFamily="34" charset="0"/>
              </a:rPr>
              <a:t> (Asset Control Division)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p:nvPr userDrawn="1"/>
        </p:nvSpPr>
        <p:spPr>
          <a:xfrm>
            <a:off x="457200" y="2133600"/>
            <a:ext cx="8229600" cy="2590800"/>
          </a:xfrm>
          <a:prstGeom prst="rect">
            <a:avLst/>
          </a:prstGeom>
        </p:spPr>
        <p:txBody>
          <a:bodyPr>
            <a:normAutofit/>
          </a:bodyPr>
          <a:lstStyle>
            <a:lvl1pPr>
              <a:defRPr>
                <a:latin typeface="+mj-lt"/>
                <a:ea typeface="+mj-ea"/>
                <a:cs typeface="+mj-cs"/>
              </a:defRPr>
            </a:lvl1pPr>
          </a:lstStyle>
          <a:p>
            <a:pPr algn="l"/>
            <a:r>
              <a:rPr lang="en-US" sz="3600" dirty="0">
                <a:latin typeface="Calibri" panose="020F0502020204030204" pitchFamily="34" charset="0"/>
                <a:ea typeface="Calibri" panose="020F0502020204030204" pitchFamily="34" charset="0"/>
                <a:cs typeface="Calibri" panose="020F0502020204030204" pitchFamily="34" charset="0"/>
              </a:rPr>
              <a:t>ASSET MANAGEMENT SYSTEM SWT FEEDBACK</a:t>
            </a:r>
            <a:br>
              <a:rPr lang="en-US" sz="3600" dirty="0">
                <a:latin typeface="Calibri" panose="020F0502020204030204" pitchFamily="34" charset="0"/>
                <a:ea typeface="Calibri" panose="020F0502020204030204" pitchFamily="34" charset="0"/>
                <a:cs typeface="Calibri" panose="020F0502020204030204" pitchFamily="34" charset="0"/>
              </a:rPr>
            </a:br>
            <a:r>
              <a:rPr lang="en-US" sz="3600" dirty="0">
                <a:latin typeface="Calibri" panose="020F0502020204030204" pitchFamily="34" charset="0"/>
                <a:ea typeface="Calibri" panose="020F0502020204030204" pitchFamily="34" charset="0"/>
                <a:cs typeface="Calibri" panose="020F0502020204030204" pitchFamily="34" charset="0"/>
              </a:rPr>
              <a:t>Held on the 29-31 July 2024</a:t>
            </a:r>
            <a:endParaRPr lang="en-ZA" sz="2400" b="0" i="0" dirty="0">
              <a:solidFill>
                <a:schemeClr val="bg1"/>
              </a:solidFill>
              <a:latin typeface="Trebuchet MS" panose="020B0603020202020204" pitchFamily="34" charset="0"/>
              <a:cs typeface="Arial" panose="020B0604020202020204" pitchFamily="34" charset="0"/>
            </a:endParaRPr>
          </a:p>
          <a:p>
            <a:pPr algn="l"/>
            <a:endParaRPr lang="en-ZA" sz="3600" b="1"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ubtitle 2"/>
          <p:cNvSpPr txBox="1"/>
          <p:nvPr userDrawn="1"/>
        </p:nvSpPr>
        <p:spPr>
          <a:xfrm>
            <a:off x="5181600" y="6109050"/>
            <a:ext cx="6858000" cy="508285"/>
          </a:xfrm>
          <a:prstGeom prst="rect">
            <a:avLst/>
          </a:prstGeom>
        </p:spPr>
        <p:txBody>
          <a:bodyPr vert="horz" lIns="91439" tIns="45719" rIns="91439" bIns="4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603020202020204" pitchFamily="34" charset="0"/>
                <a:cs typeface="Arial" panose="020B0604020202020204" pitchFamily="34" charset="0"/>
              </a:rPr>
              <a:t>Faculty name –</a:t>
            </a:r>
            <a:r>
              <a:rPr lang="en-ZA" sz="1100" b="1" i="0" baseline="0" dirty="0">
                <a:latin typeface="Trebuchet MS" panose="020B0603020202020204" pitchFamily="34" charset="0"/>
                <a:cs typeface="Arial" panose="020B0604020202020204" pitchFamily="34" charset="0"/>
              </a:rPr>
              <a:t> Finance Department of TUT</a:t>
            </a:r>
            <a:endParaRPr lang="en-ZA" sz="1100" b="1" i="0" dirty="0">
              <a:latin typeface="Trebuchet MS" panose="020B0603020202020204" pitchFamily="34" charset="0"/>
              <a:cs typeface="Arial" panose="020B0604020202020204" pitchFamily="34" charset="0"/>
            </a:endParaRPr>
          </a:p>
          <a:p>
            <a:pPr marL="0" indent="0" algn="r">
              <a:lnSpc>
                <a:spcPct val="100000"/>
              </a:lnSpc>
              <a:buNone/>
            </a:pPr>
            <a:r>
              <a:rPr lang="en-ZA" sz="1100" b="0" i="0" dirty="0">
                <a:latin typeface="Trebuchet MS" panose="020B0603020202020204" pitchFamily="34" charset="0"/>
                <a:cs typeface="Arial" panose="020B0604020202020204" pitchFamily="34" charset="0"/>
              </a:rPr>
              <a:t>Department name </a:t>
            </a:r>
            <a:r>
              <a:rPr lang="en-US" sz="1100" b="0" i="0" dirty="0">
                <a:latin typeface="Trebuchet MS" panose="020B0603020202020204" pitchFamily="34" charset="0"/>
                <a:cs typeface="Arial" panose="020B0604020202020204" pitchFamily="34" charset="0"/>
              </a:rPr>
              <a:t>–</a:t>
            </a:r>
            <a:r>
              <a:rPr lang="en-ZA" sz="1100" b="0" i="0" dirty="0">
                <a:latin typeface="Trebuchet MS" panose="020B0603020202020204" pitchFamily="34" charset="0"/>
                <a:cs typeface="Arial" panose="020B0604020202020204" pitchFamily="34" charset="0"/>
              </a:rPr>
              <a:t> </a:t>
            </a:r>
            <a:r>
              <a:rPr lang="en-ZA" sz="1100" b="0" i="0">
                <a:latin typeface="Trebuchet MS" panose="020B0603020202020204" pitchFamily="34" charset="0"/>
                <a:cs typeface="Arial" panose="020B0604020202020204" pitchFamily="34" charset="0"/>
              </a:rPr>
              <a:t>( Asset Control </a:t>
            </a:r>
            <a:r>
              <a:rPr lang="en-ZA" sz="1100" b="0" i="0" dirty="0">
                <a:latin typeface="Trebuchet MS" panose="020B0603020202020204" pitchFamily="34" charset="0"/>
                <a:cs typeface="Arial" panose="020B0604020202020204" pitchFamily="34" charset="0"/>
              </a:rPr>
              <a:t>Division)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3813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38131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ubtitle 2"/>
          <p:cNvSpPr txBox="1"/>
          <p:nvPr userDrawn="1"/>
        </p:nvSpPr>
        <p:spPr>
          <a:xfrm>
            <a:off x="5181600" y="6109050"/>
            <a:ext cx="6858000" cy="508285"/>
          </a:xfrm>
          <a:prstGeom prst="rect">
            <a:avLst/>
          </a:prstGeom>
        </p:spPr>
        <p:txBody>
          <a:bodyPr vert="horz" lIns="91439" tIns="45719" rIns="91439" bIns="4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buNone/>
            </a:pPr>
            <a:r>
              <a:rPr lang="en-ZA" sz="1100" b="1" i="0" dirty="0">
                <a:latin typeface="Trebuchet MS" panose="020B0603020202020204" pitchFamily="34" charset="0"/>
                <a:cs typeface="Arial" panose="020B0604020202020204" pitchFamily="34" charset="0"/>
              </a:rPr>
              <a:t>Faculty name -</a:t>
            </a:r>
            <a:r>
              <a:rPr lang="en-ZA" sz="1100" b="1" i="0" baseline="0" dirty="0">
                <a:latin typeface="Trebuchet MS" panose="020B0603020202020204" pitchFamily="34" charset="0"/>
                <a:cs typeface="Arial" panose="020B0604020202020204" pitchFamily="34" charset="0"/>
              </a:rPr>
              <a:t> Change on Master Slide (View&gt;Slide Master)</a:t>
            </a:r>
            <a:endParaRPr lang="en-ZA" sz="1100" b="1" i="0" dirty="0">
              <a:latin typeface="Trebuchet MS" panose="020B0603020202020204" pitchFamily="34" charset="0"/>
              <a:cs typeface="Arial" panose="020B0604020202020204" pitchFamily="34" charset="0"/>
            </a:endParaRPr>
          </a:p>
          <a:p>
            <a:pPr marL="0" indent="0" algn="r">
              <a:lnSpc>
                <a:spcPct val="100000"/>
              </a:lnSpc>
              <a:buNone/>
            </a:pPr>
            <a:r>
              <a:rPr lang="en-ZA" sz="1100" b="0" i="0" dirty="0">
                <a:latin typeface="Trebuchet MS" panose="020B0603020202020204" pitchFamily="34" charset="0"/>
                <a:cs typeface="Arial" panose="020B0604020202020204" pitchFamily="34" charset="0"/>
              </a:rPr>
              <a:t>Department name </a:t>
            </a:r>
            <a:r>
              <a:rPr lang="en-US" sz="1100" b="0" i="0" dirty="0">
                <a:latin typeface="Trebuchet MS" panose="020B0603020202020204" pitchFamily="34" charset="0"/>
                <a:cs typeface="Arial" panose="020B0604020202020204" pitchFamily="34" charset="0"/>
              </a:rPr>
              <a:t>–</a:t>
            </a:r>
            <a:r>
              <a:rPr lang="en-ZA" sz="1100" b="0" i="0" dirty="0">
                <a:latin typeface="Trebuchet MS" panose="020B0603020202020204" pitchFamily="34" charset="0"/>
                <a:cs typeface="Arial" panose="020B0604020202020204" pitchFamily="34" charset="0"/>
              </a:rPr>
              <a:t> Change on Master Slide (View&gt;Slide Master)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2570" y="1143000"/>
            <a:ext cx="10820400" cy="4419601"/>
          </a:xfrm>
        </p:spPr>
        <p:txBody>
          <a:bodyPr>
            <a:noAutofit/>
          </a:bodyPr>
          <a:lstStyle/>
          <a:p>
            <a:pPr lvl="0"/>
            <a:r>
              <a:rPr lang="en-ZA" sz="1800" b="1" dirty="0"/>
              <a:t>Introduction of Cycles for Self-Service Disposal </a:t>
            </a:r>
          </a:p>
          <a:p>
            <a:pPr marL="0" lvl="0" indent="0">
              <a:buNone/>
            </a:pPr>
            <a:r>
              <a:rPr lang="en-ZA" sz="1800" b="1" dirty="0"/>
              <a:t>    </a:t>
            </a:r>
            <a:r>
              <a:rPr lang="en-ZA" sz="1800" dirty="0"/>
              <a:t>Introduced a structured period for self-service disposal processes, leading to inconsistencies and potential</a:t>
            </a:r>
          </a:p>
          <a:p>
            <a:pPr marL="0" lvl="0" indent="0">
              <a:buNone/>
            </a:pPr>
            <a:r>
              <a:rPr lang="en-ZA" sz="1800" dirty="0"/>
              <a:t>    errors.</a:t>
            </a:r>
          </a:p>
          <a:p>
            <a:pPr lvl="1"/>
            <a:r>
              <a:rPr lang="en-ZA" sz="1800" dirty="0"/>
              <a:t>Introduce cycles where the self-service disposal feature is available for a specific period, after which it is locked, and further updates can only be made via the back office. This ensures better control and auditing of disposals.</a:t>
            </a:r>
          </a:p>
          <a:p>
            <a:pPr lvl="0"/>
            <a:r>
              <a:rPr lang="en-ZA" sz="1800" dirty="0"/>
              <a:t> </a:t>
            </a:r>
            <a:r>
              <a:rPr lang="en-GB" sz="1800" b="1" dirty="0"/>
              <a:t>Journal Processing and Financial Updates</a:t>
            </a:r>
            <a:endParaRPr lang="en-ZA" sz="1800" dirty="0"/>
          </a:p>
          <a:p>
            <a:pPr lvl="1"/>
            <a:r>
              <a:rPr lang="en-ZA" sz="1800" dirty="0"/>
              <a:t>Lack of clarity on when journals should be processed and at what stage the Fixed Asset Register (FAR) and General Ledger (GL) should be updated.</a:t>
            </a:r>
          </a:p>
          <a:p>
            <a:pPr lvl="1"/>
            <a:r>
              <a:rPr lang="en-ZA" sz="1800" dirty="0"/>
              <a:t> Enhancements Needed:</a:t>
            </a:r>
          </a:p>
          <a:p>
            <a:pPr lvl="1"/>
            <a:r>
              <a:rPr lang="en-ZA" sz="1800" dirty="0"/>
              <a:t>Clearly define when journals should be processed, such as after final approval of the disposal, and establish specific points for updating the FAR and GL to maintain financial accuracy.</a:t>
            </a:r>
          </a:p>
          <a:p>
            <a:r>
              <a:rPr lang="en-US" sz="1800" b="1" dirty="0"/>
              <a:t>Asset Verification App</a:t>
            </a:r>
          </a:p>
          <a:p>
            <a:pPr lvl="1"/>
            <a:r>
              <a:rPr lang="en-US" sz="1800" dirty="0"/>
              <a:t>Development of the app in underway, see screen-dumps  in the next slides to show progress</a:t>
            </a:r>
            <a:endParaRPr lang="en-ZA" sz="1800" dirty="0"/>
          </a:p>
        </p:txBody>
      </p:sp>
      <p:sp>
        <p:nvSpPr>
          <p:cNvPr id="4" name="TextBox 3">
            <a:extLst>
              <a:ext uri="{FF2B5EF4-FFF2-40B4-BE49-F238E27FC236}">
                <a16:creationId xmlns:a16="http://schemas.microsoft.com/office/drawing/2014/main" id="{727BC622-75DC-E15E-7E41-5CFD684ED62D}"/>
              </a:ext>
            </a:extLst>
          </p:cNvPr>
          <p:cNvSpPr txBox="1"/>
          <p:nvPr/>
        </p:nvSpPr>
        <p:spPr>
          <a:xfrm>
            <a:off x="622570" y="304800"/>
            <a:ext cx="6094378" cy="646331"/>
          </a:xfrm>
          <a:prstGeom prst="rect">
            <a:avLst/>
          </a:prstGeom>
          <a:noFill/>
        </p:spPr>
        <p:txBody>
          <a:bodyPr wrap="square">
            <a:spAutoFit/>
          </a:bodyPr>
          <a:lstStyle/>
          <a:p>
            <a:r>
              <a:rPr lang="en-US" sz="3600" b="1" kern="1200" dirty="0">
                <a:solidFill>
                  <a:schemeClr val="tx1"/>
                </a:solidFill>
                <a:latin typeface="+mj-lt"/>
                <a:ea typeface="+mj-ea"/>
                <a:cs typeface="+mj-cs"/>
              </a:rPr>
              <a:t>Other</a:t>
            </a:r>
            <a:r>
              <a:rPr lang="en-US" sz="3600" b="1" dirty="0"/>
              <a:t> </a:t>
            </a:r>
            <a:r>
              <a:rPr lang="en-US" sz="3600" b="1" kern="1200" dirty="0">
                <a:solidFill>
                  <a:schemeClr val="tx1"/>
                </a:solidFill>
                <a:latin typeface="+mj-lt"/>
                <a:ea typeface="+mj-ea"/>
                <a:cs typeface="+mj-cs"/>
              </a:rPr>
              <a:t>Items Covered</a:t>
            </a:r>
            <a:endParaRPr lang="en-ZA" sz="3600" b="1" kern="1200" dirty="0">
              <a:solidFill>
                <a:schemeClr val="tx1"/>
              </a:solidFill>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image_3" descr="d6f81bcf-69ca-4ebc-ac20-1ac4dc349a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98" y="1066801"/>
            <a:ext cx="3040062" cy="440216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_4" descr="c29f175b-f1f1-44d3-86e8-a4dbf64c8bb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988" y="1066801"/>
            <a:ext cx="3040062" cy="435677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_0" descr="b7223e5d-c17f-45ba-882e-c9abc58f0b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110575"/>
            <a:ext cx="3040063" cy="435677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A590DDF-18C2-A347-F723-FAD584C1501D}"/>
              </a:ext>
            </a:extLst>
          </p:cNvPr>
          <p:cNvSpPr txBox="1"/>
          <p:nvPr/>
        </p:nvSpPr>
        <p:spPr>
          <a:xfrm>
            <a:off x="77822" y="304800"/>
            <a:ext cx="7923178" cy="646331"/>
          </a:xfrm>
          <a:prstGeom prst="rect">
            <a:avLst/>
          </a:prstGeom>
          <a:noFill/>
        </p:spPr>
        <p:txBody>
          <a:bodyPr wrap="square">
            <a:spAutoFit/>
          </a:bodyPr>
          <a:lstStyle/>
          <a:p>
            <a:r>
              <a:rPr lang="en-US" sz="3600" b="1" kern="1200" dirty="0">
                <a:solidFill>
                  <a:schemeClr val="tx1"/>
                </a:solidFill>
                <a:latin typeface="+mj-lt"/>
                <a:ea typeface="+mj-ea"/>
                <a:cs typeface="+mj-cs"/>
              </a:rPr>
              <a:t>Assets Verification : Scanning App</a:t>
            </a:r>
            <a:endParaRPr lang="en-ZA" sz="3600" b="1" kern="1200" dirty="0">
              <a:solidFill>
                <a:schemeClr val="tx1"/>
              </a:solidFill>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0"/>
            <a:ext cx="5943600" cy="5638801"/>
          </a:xfrm>
        </p:spPr>
        <p:txBody>
          <a:bodyPr>
            <a:normAutofit fontScale="85000" lnSpcReduction="20000"/>
          </a:bodyPr>
          <a:lstStyle/>
          <a:p>
            <a:pPr marL="0" indent="0">
              <a:buNone/>
            </a:pPr>
            <a:r>
              <a:rPr lang="en-US" dirty="0"/>
              <a:t>		</a:t>
            </a:r>
          </a:p>
          <a:p>
            <a:pPr marL="0" indent="0">
              <a:buNone/>
            </a:pPr>
            <a:r>
              <a:rPr lang="en-US" b="1" dirty="0"/>
              <a:t>Scan Room</a:t>
            </a:r>
            <a:r>
              <a:rPr lang="en-US" sz="3300" b="1" dirty="0"/>
              <a:t>		</a:t>
            </a:r>
            <a:r>
              <a:rPr lang="en-US" b="1" dirty="0"/>
              <a:t>Scan Asset</a:t>
            </a:r>
            <a:r>
              <a:rPr lang="en-US" dirty="0"/>
              <a:t>																																																																																							</a:t>
            </a:r>
          </a:p>
          <a:p>
            <a:pPr marL="0" indent="0">
              <a:buNone/>
            </a:pPr>
            <a:r>
              <a:rPr lang="en-US" dirty="0"/>
              <a:t>				</a:t>
            </a:r>
          </a:p>
          <a:p>
            <a:pPr marL="0" indent="0">
              <a:buNone/>
            </a:pPr>
            <a:r>
              <a:rPr lang="en-US" dirty="0"/>
              <a:t>			</a:t>
            </a:r>
            <a:endParaRPr lang="en-ZA" dirty="0"/>
          </a:p>
        </p:txBody>
      </p:sp>
      <p:sp>
        <p:nvSpPr>
          <p:cNvPr id="3" name="Content Placeholder 2"/>
          <p:cNvSpPr>
            <a:spLocks noGrp="1"/>
          </p:cNvSpPr>
          <p:nvPr>
            <p:ph sz="half" idx="2"/>
          </p:nvPr>
        </p:nvSpPr>
        <p:spPr>
          <a:xfrm>
            <a:off x="14934934" y="908050"/>
            <a:ext cx="5181600" cy="5638800"/>
          </a:xfrm>
        </p:spPr>
        <p:txBody>
          <a:bodyPr/>
          <a:lstStyle/>
          <a:p>
            <a:pPr marL="0" indent="0">
              <a:buNone/>
            </a:pPr>
            <a:r>
              <a:rPr lang="en-US" dirty="0"/>
              <a:t>	</a:t>
            </a:r>
          </a:p>
          <a:p>
            <a:pPr marL="0" indent="0">
              <a:buNone/>
            </a:pPr>
            <a:endParaRPr lang="en-US" dirty="0"/>
          </a:p>
          <a:p>
            <a:pPr marL="0" indent="0">
              <a:buNone/>
            </a:pPr>
            <a:r>
              <a:rPr lang="en-US" dirty="0"/>
              <a:t>				</a:t>
            </a:r>
            <a:endParaRPr lang="en-ZA" dirty="0"/>
          </a:p>
        </p:txBody>
      </p:sp>
      <p:pic>
        <p:nvPicPr>
          <p:cNvPr id="6147" name="image_1_0" descr="1a54e7f1-5f2a-4001-aae4-deec7e62f2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2587625" cy="45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000574" y="990600"/>
            <a:ext cx="5404869" cy="5029200"/>
          </a:xfrm>
          <a:prstGeom prst="rect">
            <a:avLst/>
          </a:prstGeom>
        </p:spPr>
      </p:pic>
      <p:pic>
        <p:nvPicPr>
          <p:cNvPr id="6152" name="image_5" descr="5cf412bb-c1b7-4a63-97d1-6e57d4a263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4214" y="908050"/>
            <a:ext cx="2441229" cy="47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image_6" descr="35761f92-0e80-4a4a-bb19-f99243bafba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7497" y="990600"/>
            <a:ext cx="2781300" cy="464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964214" y="326996"/>
            <a:ext cx="6227786" cy="461665"/>
          </a:xfrm>
          <a:prstGeom prst="rect">
            <a:avLst/>
          </a:prstGeom>
        </p:spPr>
        <p:txBody>
          <a:bodyPr wrap="square">
            <a:spAutoFit/>
          </a:bodyPr>
          <a:lstStyle/>
          <a:p>
            <a:r>
              <a:rPr lang="en-US" sz="2400" b="1" kern="1200" dirty="0">
                <a:solidFill>
                  <a:schemeClr val="tx1"/>
                </a:solidFill>
                <a:latin typeface="+mn-lt"/>
                <a:ea typeface="+mn-ea"/>
                <a:cs typeface="+mn-cs"/>
              </a:rPr>
              <a:t>Take</a:t>
            </a:r>
            <a:r>
              <a:rPr lang="en-US" sz="2400" dirty="0"/>
              <a:t> </a:t>
            </a:r>
            <a:r>
              <a:rPr lang="en-US" sz="2400" b="1" kern="1200" dirty="0">
                <a:solidFill>
                  <a:schemeClr val="tx1"/>
                </a:solidFill>
                <a:latin typeface="+mn-lt"/>
                <a:ea typeface="+mn-ea"/>
                <a:cs typeface="+mn-cs"/>
              </a:rPr>
              <a:t>a picture of an Asset &amp; Scan successful</a:t>
            </a:r>
            <a:endParaRPr lang="en-ZA" sz="2400" b="1" kern="1200" dirty="0">
              <a:solidFill>
                <a:schemeClr val="tx1"/>
              </a:solidFill>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0" y="1143000"/>
            <a:ext cx="9372600" cy="4953001"/>
          </a:xfrm>
        </p:spPr>
        <p:txBody>
          <a:bodyPr>
            <a:normAutofit/>
          </a:bodyPr>
          <a:lstStyle/>
          <a:p>
            <a:endParaRPr lang="en-US" sz="2400" dirty="0"/>
          </a:p>
          <a:p>
            <a:r>
              <a:rPr lang="en-US" sz="2400" dirty="0"/>
              <a:t>Paragraph 31 and 35(b) of IAS 16 revaluations, Useful life and Impairment.</a:t>
            </a:r>
          </a:p>
          <a:p>
            <a:r>
              <a:rPr lang="en-US" sz="2400" dirty="0"/>
              <a:t>Asset Maintenance(Depreciation, residual values and Threshold).</a:t>
            </a:r>
          </a:p>
          <a:p>
            <a:r>
              <a:rPr lang="en-US" sz="2400" dirty="0"/>
              <a:t>Asset Under Construction &amp; Work-in-Progress</a:t>
            </a:r>
          </a:p>
          <a:p>
            <a:r>
              <a:rPr lang="en-US" sz="2400" dirty="0"/>
              <a:t>Nil Book Value Asset</a:t>
            </a:r>
          </a:p>
          <a:p>
            <a:r>
              <a:rPr lang="en-US" sz="2400" dirty="0"/>
              <a:t>Asset Reconciliation in the General Ledger</a:t>
            </a:r>
          </a:p>
          <a:p>
            <a:pPr marL="0" indent="0">
              <a:buNone/>
            </a:pPr>
            <a:endParaRPr lang="en-US" dirty="0"/>
          </a:p>
          <a:p>
            <a:pPr marL="0" indent="0">
              <a:buNone/>
            </a:pPr>
            <a:endParaRPr lang="en-ZA" dirty="0"/>
          </a:p>
          <a:p>
            <a:endParaRPr lang="en-ZA" dirty="0"/>
          </a:p>
        </p:txBody>
      </p:sp>
      <p:sp>
        <p:nvSpPr>
          <p:cNvPr id="9" name="Title 1">
            <a:extLst>
              <a:ext uri="{FF2B5EF4-FFF2-40B4-BE49-F238E27FC236}">
                <a16:creationId xmlns:a16="http://schemas.microsoft.com/office/drawing/2014/main" id="{7B3FEABA-F664-1C3F-B27B-1C7D9085EB2B}"/>
              </a:ext>
            </a:extLst>
          </p:cNvPr>
          <p:cNvSpPr txBox="1">
            <a:spLocks/>
          </p:cNvSpPr>
          <p:nvPr/>
        </p:nvSpPr>
        <p:spPr>
          <a:xfrm>
            <a:off x="304800" y="304800"/>
            <a:ext cx="10515600" cy="1043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Other Items Discussed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A40BA-6792-56A0-F9C4-BF84E8B435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89F27-94DD-D083-E8BB-83F891A657CE}"/>
              </a:ext>
            </a:extLst>
          </p:cNvPr>
          <p:cNvSpPr>
            <a:spLocks noGrp="1"/>
          </p:cNvSpPr>
          <p:nvPr>
            <p:ph sz="half" idx="2"/>
          </p:nvPr>
        </p:nvSpPr>
        <p:spPr>
          <a:xfrm>
            <a:off x="609600" y="1066800"/>
            <a:ext cx="8763000" cy="4572000"/>
          </a:xfrm>
        </p:spPr>
        <p:txBody>
          <a:bodyPr/>
          <a:lstStyle/>
          <a:p>
            <a:pPr marL="0" indent="0">
              <a:buNone/>
            </a:pPr>
            <a:endParaRPr lang="en-US" sz="2400" dirty="0"/>
          </a:p>
          <a:p>
            <a:r>
              <a:rPr lang="en-US" sz="2400" dirty="0"/>
              <a:t>Import Bulk Common Asset</a:t>
            </a:r>
          </a:p>
          <a:p>
            <a:r>
              <a:rPr lang="en-US" sz="2400" dirty="0"/>
              <a:t>Biological Asset</a:t>
            </a:r>
          </a:p>
          <a:p>
            <a:r>
              <a:rPr lang="en-US" sz="2400" dirty="0"/>
              <a:t>Jasper Reporting Improvements</a:t>
            </a:r>
          </a:p>
          <a:p>
            <a:r>
              <a:rPr lang="en-US" sz="2400" dirty="0"/>
              <a:t>Finance I-Enabler</a:t>
            </a:r>
          </a:p>
          <a:p>
            <a:r>
              <a:rPr lang="en-US" sz="2400" dirty="0"/>
              <a:t>Vehicle Booking System – Self Service </a:t>
            </a:r>
          </a:p>
          <a:p>
            <a:endParaRPr lang="en-ZA" dirty="0"/>
          </a:p>
          <a:p>
            <a:pPr marL="0" indent="0">
              <a:buNone/>
            </a:pPr>
            <a:endParaRPr lang="en-ZA" dirty="0"/>
          </a:p>
        </p:txBody>
      </p:sp>
      <p:sp>
        <p:nvSpPr>
          <p:cNvPr id="5" name="TextBox 4">
            <a:extLst>
              <a:ext uri="{FF2B5EF4-FFF2-40B4-BE49-F238E27FC236}">
                <a16:creationId xmlns:a16="http://schemas.microsoft.com/office/drawing/2014/main" id="{BEC4B80B-0A5F-106A-9DCB-03CE4100E56F}"/>
              </a:ext>
            </a:extLst>
          </p:cNvPr>
          <p:cNvSpPr txBox="1"/>
          <p:nvPr/>
        </p:nvSpPr>
        <p:spPr>
          <a:xfrm>
            <a:off x="457200" y="457200"/>
            <a:ext cx="6094378" cy="646331"/>
          </a:xfrm>
          <a:prstGeom prst="rect">
            <a:avLst/>
          </a:prstGeom>
          <a:noFill/>
        </p:spPr>
        <p:txBody>
          <a:bodyPr wrap="square">
            <a:spAutoFit/>
          </a:bodyPr>
          <a:lstStyle/>
          <a:p>
            <a:r>
              <a:rPr lang="en-US" sz="3600" b="1" kern="1200" dirty="0">
                <a:solidFill>
                  <a:schemeClr val="tx1"/>
                </a:solidFill>
                <a:latin typeface="+mj-lt"/>
                <a:ea typeface="+mj-ea"/>
                <a:cs typeface="+mj-cs"/>
              </a:rPr>
              <a:t>Other Items Discussed (Cont.)</a:t>
            </a:r>
          </a:p>
        </p:txBody>
      </p:sp>
    </p:spTree>
    <p:extLst>
      <p:ext uri="{BB962C8B-B14F-4D97-AF65-F5344CB8AC3E}">
        <p14:creationId xmlns:p14="http://schemas.microsoft.com/office/powerpoint/2010/main" val="278666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29274-A9EC-CDC8-3BB3-9A44BCB077F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1A75DB1-55FF-F927-719E-70662A3C66D8}"/>
              </a:ext>
            </a:extLst>
          </p:cNvPr>
          <p:cNvSpPr txBox="1"/>
          <p:nvPr/>
        </p:nvSpPr>
        <p:spPr>
          <a:xfrm>
            <a:off x="3352800" y="1981200"/>
            <a:ext cx="6094378" cy="1200329"/>
          </a:xfrm>
          <a:prstGeom prst="rect">
            <a:avLst/>
          </a:prstGeom>
          <a:noFill/>
        </p:spPr>
        <p:txBody>
          <a:bodyPr wrap="square">
            <a:spAutoFit/>
          </a:bodyPr>
          <a:lstStyle/>
          <a:p>
            <a:pPr marL="0" indent="0" algn="ctr">
              <a:buNone/>
            </a:pPr>
            <a:r>
              <a:rPr lang="en-US" sz="7200" dirty="0"/>
              <a:t>THANK YOU </a:t>
            </a:r>
          </a:p>
        </p:txBody>
      </p:sp>
    </p:spTree>
    <p:extLst>
      <p:ext uri="{BB962C8B-B14F-4D97-AF65-F5344CB8AC3E}">
        <p14:creationId xmlns:p14="http://schemas.microsoft.com/office/powerpoint/2010/main" val="62165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228600"/>
            <a:ext cx="10515600" cy="1325563"/>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ASSET MANAGEMENT SYSTEM SWT FEEDBACK</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Held on the 29-31 July 2024</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706563"/>
            <a:ext cx="4060031" cy="2255837"/>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031" y="1706563"/>
            <a:ext cx="3788568" cy="2255837"/>
          </a:xfrm>
          <a:prstGeom prst="rect">
            <a:avLst/>
          </a:prstGeom>
        </p:spPr>
      </p:pic>
      <p:sp>
        <p:nvSpPr>
          <p:cNvPr id="12" name="TextBox 11"/>
          <p:cNvSpPr txBox="1"/>
          <p:nvPr/>
        </p:nvSpPr>
        <p:spPr>
          <a:xfrm>
            <a:off x="1295400" y="4114800"/>
            <a:ext cx="7281863" cy="707886"/>
          </a:xfrm>
          <a:prstGeom prst="rect">
            <a:avLst/>
          </a:prstGeom>
          <a:noFill/>
        </p:spPr>
        <p:txBody>
          <a:bodyPr wrap="square" rtlCol="0">
            <a:spAutoFit/>
          </a:bodyPr>
          <a:lstStyle/>
          <a:p>
            <a:r>
              <a:rPr lang="en-US" sz="2000" dirty="0">
                <a:latin typeface="+mn-lt"/>
              </a:rPr>
              <a:t>LEVERAGING GENERATIVE AI &amp; CYBERSECURITY TO CREATE AND SUSTAIN A CULTURE OF EXCELLENCE IN HIGHER EDUCATION</a:t>
            </a:r>
            <a:endParaRPr lang="en-ZA" sz="2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04800"/>
            <a:ext cx="10515600" cy="1325563"/>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ASSET MANAGEMENT SYSTEM SWT FEEDBACK</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Held on the 29-31 July 2024</a:t>
            </a:r>
          </a:p>
        </p:txBody>
      </p:sp>
      <p:sp>
        <p:nvSpPr>
          <p:cNvPr id="4" name="Content Placeholder 3"/>
          <p:cNvSpPr>
            <a:spLocks noGrp="1"/>
          </p:cNvSpPr>
          <p:nvPr>
            <p:ph sz="half" idx="2"/>
          </p:nvPr>
        </p:nvSpPr>
        <p:spPr>
          <a:xfrm>
            <a:off x="838200" y="1825625"/>
            <a:ext cx="10515600" cy="3813175"/>
          </a:xfrm>
        </p:spPr>
        <p:txBody>
          <a:bodyPr/>
          <a:lstStyle/>
          <a:p>
            <a:pPr marL="0" indent="0">
              <a:buNone/>
            </a:pPr>
            <a:r>
              <a:rPr lang="en-US" b="1" dirty="0"/>
              <a:t>Executive Summary </a:t>
            </a:r>
          </a:p>
          <a:p>
            <a:pPr marL="0" indent="0">
              <a:buNone/>
            </a:pPr>
            <a:endParaRPr lang="en-US" sz="2000" dirty="0"/>
          </a:p>
          <a:p>
            <a:pPr marL="0" indent="0">
              <a:buNone/>
            </a:pPr>
            <a:r>
              <a:rPr lang="en-US" sz="1800" dirty="0"/>
              <a:t>The workshop was conducted over 3 days aiming to address all challenging issues within the ITS Asset Management system. By enhancing functionality on ITS i-Enabler, aligning  with evolving accounting standards. </a:t>
            </a:r>
          </a:p>
          <a:p>
            <a:pPr marL="0" indent="0">
              <a:buNone/>
            </a:pPr>
            <a:r>
              <a:rPr lang="en-US" sz="1800" dirty="0"/>
              <a:t>The workshop covered best practices, common issues and the integration of new and agile functionalities within the ITS Asset Management System. Key discussion included depreciation calculation and reversal, asset verification tools and asset impairment.</a:t>
            </a: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702F9-3EEC-8D02-96F1-0904F1EEC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E76A2-5774-A778-FA0B-EE945435F891}"/>
              </a:ext>
            </a:extLst>
          </p:cNvPr>
          <p:cNvSpPr>
            <a:spLocks noGrp="1"/>
          </p:cNvSpPr>
          <p:nvPr>
            <p:ph type="title" idx="4294967295"/>
          </p:nvPr>
        </p:nvSpPr>
        <p:spPr>
          <a:xfrm>
            <a:off x="838200" y="365125"/>
            <a:ext cx="10515600" cy="1325563"/>
          </a:xfrm>
        </p:spPr>
        <p:txBody>
          <a:bodyPr>
            <a:normAutofit fontScale="90000"/>
          </a:bodyPr>
          <a:lstStyle/>
          <a:p>
            <a:r>
              <a:rPr lang="en-US" dirty="0">
                <a:latin typeface="Calibri" panose="020F0502020204030204" pitchFamily="34" charset="0"/>
                <a:ea typeface="Calibri" panose="020F0502020204030204" pitchFamily="34" charset="0"/>
                <a:cs typeface="Calibri" panose="020F0502020204030204" pitchFamily="34" charset="0"/>
              </a:rPr>
              <a:t>ASSET MANAGEMENT SYSTEM SWT FEEDBACK</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Held on the 29-31 July 2024</a:t>
            </a:r>
          </a:p>
        </p:txBody>
      </p:sp>
      <p:sp>
        <p:nvSpPr>
          <p:cNvPr id="3" name="Content Placeholder 2">
            <a:extLst>
              <a:ext uri="{FF2B5EF4-FFF2-40B4-BE49-F238E27FC236}">
                <a16:creationId xmlns:a16="http://schemas.microsoft.com/office/drawing/2014/main" id="{8B8576F7-C070-5AE7-FF23-C2F8992EE02C}"/>
              </a:ext>
            </a:extLst>
          </p:cNvPr>
          <p:cNvSpPr>
            <a:spLocks noGrp="1"/>
          </p:cNvSpPr>
          <p:nvPr>
            <p:ph sz="half" idx="1"/>
          </p:nvPr>
        </p:nvSpPr>
        <p:spPr>
          <a:xfrm>
            <a:off x="838200" y="1825625"/>
            <a:ext cx="10820400" cy="3813175"/>
          </a:xfrm>
        </p:spPr>
        <p:txBody>
          <a:bodyPr>
            <a:normAutofit/>
          </a:bodyPr>
          <a:lstStyle/>
          <a:p>
            <a:pPr marL="0" indent="0">
              <a:buNone/>
            </a:pPr>
            <a:r>
              <a:rPr lang="en-US" b="1" dirty="0">
                <a:ea typeface="Calibri" panose="020F0502020204030204" pitchFamily="34" charset="0"/>
                <a:cs typeface="Calibri" panose="020F0502020204030204" pitchFamily="34" charset="0"/>
              </a:rPr>
              <a:t>Purpose of the Presentation</a:t>
            </a:r>
          </a:p>
          <a:p>
            <a:pPr marL="0" indent="0">
              <a:buNone/>
            </a:pPr>
            <a:endParaRPr lang="en-US" sz="1600" dirty="0">
              <a:ea typeface="Calibri" panose="020F0502020204030204" pitchFamily="34" charset="0"/>
              <a:cs typeface="Calibri" panose="020F0502020204030204" pitchFamily="34" charset="0"/>
            </a:endParaRPr>
          </a:p>
          <a:p>
            <a:pPr marL="0" indent="0">
              <a:buNone/>
            </a:pPr>
            <a:r>
              <a:rPr lang="en-US" sz="2600" dirty="0">
                <a:ea typeface="Calibri" panose="020F0502020204030204" pitchFamily="34" charset="0"/>
                <a:cs typeface="Calibri" panose="020F0502020204030204" pitchFamily="34" charset="0"/>
              </a:rPr>
              <a:t>Is to provide feedback and background on the Workshop held last year between Adapt IT and delegates from multiple Institutions to the wider user group community.</a:t>
            </a:r>
          </a:p>
          <a:p>
            <a:pPr marL="0" indent="0">
              <a:buNone/>
            </a:pPr>
            <a:endParaRPr lang="en-US" dirty="0"/>
          </a:p>
        </p:txBody>
      </p:sp>
    </p:spTree>
    <p:extLst>
      <p:ext uri="{BB962C8B-B14F-4D97-AF65-F5344CB8AC3E}">
        <p14:creationId xmlns:p14="http://schemas.microsoft.com/office/powerpoint/2010/main" val="132430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854075"/>
          </a:xfrm>
        </p:spPr>
        <p:txBody>
          <a:bodyPr>
            <a:normAutofit/>
          </a:bodyPr>
          <a:lstStyle/>
          <a:p>
            <a:r>
              <a:rPr lang="en-US" sz="3600" b="1" dirty="0"/>
              <a:t>THE SCOPE OF THE WORKSHOP </a:t>
            </a:r>
            <a:endParaRPr lang="en-ZA" sz="3600" b="1" dirty="0"/>
          </a:p>
        </p:txBody>
      </p:sp>
      <p:sp>
        <p:nvSpPr>
          <p:cNvPr id="3" name="Content Placeholder 2"/>
          <p:cNvSpPr>
            <a:spLocks noGrp="1"/>
          </p:cNvSpPr>
          <p:nvPr>
            <p:ph sz="half" idx="1"/>
          </p:nvPr>
        </p:nvSpPr>
        <p:spPr>
          <a:xfrm>
            <a:off x="838200" y="1600200"/>
            <a:ext cx="10744200" cy="4267201"/>
          </a:xfrm>
        </p:spPr>
        <p:txBody>
          <a:bodyPr>
            <a:normAutofit/>
          </a:bodyPr>
          <a:lstStyle/>
          <a:p>
            <a:pPr marL="0" indent="0">
              <a:buNone/>
            </a:pPr>
            <a:r>
              <a:rPr lang="en-US" dirty="0"/>
              <a:t>Focused on Best Practice in Asset Management and covered these Business Processes:</a:t>
            </a:r>
          </a:p>
          <a:p>
            <a:pPr marL="0" indent="0">
              <a:buNone/>
            </a:pPr>
            <a:endParaRPr lang="en-US" sz="2000" dirty="0"/>
          </a:p>
          <a:p>
            <a:r>
              <a:rPr lang="en-US" sz="2000" dirty="0"/>
              <a:t>Onboarding of Asset’s</a:t>
            </a:r>
          </a:p>
          <a:p>
            <a:r>
              <a:rPr lang="en-US" sz="2000" dirty="0"/>
              <a:t>Disposal of Asset from Campus, including i-Enabler functionality</a:t>
            </a:r>
          </a:p>
          <a:p>
            <a:r>
              <a:rPr lang="en-US" sz="2000" dirty="0"/>
              <a:t>Asset I-Enabler(Asset Movement)</a:t>
            </a:r>
          </a:p>
          <a:p>
            <a:r>
              <a:rPr lang="en-US" sz="2000" dirty="0"/>
              <a:t>Asset I-Enabler(Asset Used Off- Campus)</a:t>
            </a:r>
          </a:p>
          <a:p>
            <a:r>
              <a:rPr lang="en-US" sz="2000" dirty="0"/>
              <a:t>Asset I-Enabler(Asset Verification)</a:t>
            </a:r>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a:p>
            <a:endParaRPr lang="en-US" sz="2000" b="1" dirty="0"/>
          </a:p>
          <a:p>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609" y="197326"/>
            <a:ext cx="10515600" cy="1325563"/>
          </a:xfrm>
        </p:spPr>
        <p:txBody>
          <a:bodyPr>
            <a:normAutofit/>
          </a:bodyPr>
          <a:lstStyle/>
          <a:p>
            <a:r>
              <a:rPr lang="en-US" sz="3600" b="1" dirty="0"/>
              <a:t>2025 Planned Enhancements</a:t>
            </a:r>
          </a:p>
        </p:txBody>
      </p:sp>
      <p:sp>
        <p:nvSpPr>
          <p:cNvPr id="3" name="Content Placeholder 2"/>
          <p:cNvSpPr>
            <a:spLocks noGrp="1"/>
          </p:cNvSpPr>
          <p:nvPr>
            <p:ph sz="half" idx="1"/>
          </p:nvPr>
        </p:nvSpPr>
        <p:spPr/>
        <p:txBody>
          <a:bodyPr/>
          <a:lstStyle/>
          <a:p>
            <a:endParaRPr lang="en-ZA" dirty="0"/>
          </a:p>
          <a:p>
            <a:endParaRPr lang="en-US" dirty="0"/>
          </a:p>
          <a:p>
            <a:pPr marL="0" indent="0">
              <a:buNone/>
            </a:pPr>
            <a:endParaRPr lang="en-ZA" dirty="0"/>
          </a:p>
        </p:txBody>
      </p:sp>
      <p:sp>
        <p:nvSpPr>
          <p:cNvPr id="4" name="Content Placeholder 3"/>
          <p:cNvSpPr>
            <a:spLocks noGrp="1"/>
          </p:cNvSpPr>
          <p:nvPr>
            <p:ph sz="half" idx="2"/>
          </p:nvPr>
        </p:nvSpPr>
        <p:spPr>
          <a:xfrm>
            <a:off x="609600" y="1105710"/>
            <a:ext cx="10618787" cy="4609289"/>
          </a:xfrm>
        </p:spPr>
        <p:txBody>
          <a:bodyPr>
            <a:normAutofit/>
          </a:bodyPr>
          <a:lstStyle/>
          <a:p>
            <a:pPr marL="742950" indent="-742950">
              <a:buFont typeface="+mj-lt"/>
              <a:buAutoNum type="arabicPeriod"/>
            </a:pPr>
            <a:endParaRPr lang="en-US" sz="1500" dirty="0">
              <a:solidFill>
                <a:srgbClr val="FF0000"/>
              </a:solidFill>
            </a:endParaRPr>
          </a:p>
          <a:p>
            <a:pPr marL="342900" lvl="0" indent="-342900">
              <a:buFont typeface="Symbol" panose="05050102010706020507" pitchFamily="18" charset="2"/>
              <a:buChar char=""/>
            </a:pPr>
            <a:r>
              <a:rPr lang="en-Z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T269762 </a:t>
            </a:r>
            <a:r>
              <a:rPr lang="en-ZA"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lang="en-Z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Asset Verification via </a:t>
            </a:r>
            <a:r>
              <a:rPr lang="en-ZA" sz="180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iEnabler</a:t>
            </a:r>
            <a:endParaRPr lang="en-ZA" sz="1800" dirty="0">
              <a:effectLst/>
              <a:latin typeface="Aptos" panose="020B0004020202020204" pitchFamily="34" charset="0"/>
              <a:ea typeface="Aptos" panose="020B0004020202020204" pitchFamily="34" charset="0"/>
              <a:cs typeface="Aptos" panose="020B0004020202020204" pitchFamily="34" charset="0"/>
            </a:endParaRPr>
          </a:p>
          <a:p>
            <a:pPr marL="1365885" indent="-285750">
              <a:buFont typeface="Courier New" panose="02070309020205020404" pitchFamily="49" charset="0"/>
              <a:buChar char="o"/>
            </a:pPr>
            <a:r>
              <a:rPr lang="en-ZA" sz="1800" dirty="0">
                <a:solidFill>
                  <a:srgbClr val="000000"/>
                </a:solidFill>
                <a:latin typeface="Aptos" panose="020B0004020202020204" pitchFamily="34" charset="0"/>
                <a:ea typeface="Aptos" panose="020B0004020202020204" pitchFamily="34" charset="0"/>
                <a:cs typeface="Aptos" panose="020B0004020202020204" pitchFamily="34" charset="0"/>
              </a:rPr>
              <a:t>P</a:t>
            </a: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lanned for Q1 and Q2 in 2025 and it will be available end of June/July 2025 when the build goes out to clients. </a:t>
            </a:r>
            <a:r>
              <a:rPr lang="en-ZA" sz="1800" dirty="0">
                <a:solidFill>
                  <a:srgbClr val="000000"/>
                </a:solidFill>
                <a:latin typeface="Aptos" panose="020B0004020202020204" pitchFamily="34" charset="0"/>
                <a:ea typeface="Aptos" panose="020B0004020202020204" pitchFamily="34" charset="0"/>
                <a:cs typeface="Aptos" panose="020B0004020202020204" pitchFamily="34" charset="0"/>
              </a:rPr>
              <a:t> I</a:t>
            </a: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nvestigations, RD </a:t>
            </a:r>
            <a:r>
              <a:rPr lang="en-ZA" sz="1800" dirty="0">
                <a:solidFill>
                  <a:srgbClr val="000000"/>
                </a:solidFill>
                <a:latin typeface="Aptos" panose="020B0004020202020204" pitchFamily="34" charset="0"/>
                <a:ea typeface="Aptos" panose="020B0004020202020204" pitchFamily="34" charset="0"/>
                <a:cs typeface="Aptos" panose="020B0004020202020204" pitchFamily="34" charset="0"/>
              </a:rPr>
              <a:t>are completed </a:t>
            </a: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and development is in progress. </a:t>
            </a:r>
          </a:p>
          <a:p>
            <a:pPr marL="1087755" indent="0">
              <a:lnSpc>
                <a:spcPts val="1175"/>
              </a:lnSpc>
              <a:buNone/>
            </a:pPr>
            <a:endParaRPr lang="en-ZA"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175"/>
              </a:lnSpc>
              <a:buFont typeface="Symbol" panose="05050102010706020507" pitchFamily="18" charset="2"/>
              <a:buChar char=""/>
            </a:pPr>
            <a:r>
              <a:rPr lang="en-ZA" sz="1800" dirty="0">
                <a:solidFill>
                  <a:srgbClr val="000000"/>
                </a:solidFill>
                <a:latin typeface="Aptos" panose="020B0004020202020204" pitchFamily="34" charset="0"/>
              </a:rPr>
              <a:t>T269761 : Enhance Asset Off Campus via </a:t>
            </a:r>
            <a:r>
              <a:rPr lang="en-ZA" sz="1800" dirty="0" err="1">
                <a:solidFill>
                  <a:srgbClr val="000000"/>
                </a:solidFill>
                <a:latin typeface="Aptos" panose="020B0004020202020204" pitchFamily="34" charset="0"/>
              </a:rPr>
              <a:t>iEnabler</a:t>
            </a:r>
            <a:endParaRPr lang="en-ZA" sz="1800" dirty="0">
              <a:solidFill>
                <a:srgbClr val="000000"/>
              </a:solidFill>
              <a:latin typeface="Aptos" panose="020B0004020202020204" pitchFamily="34" charset="0"/>
            </a:endParaRPr>
          </a:p>
          <a:p>
            <a:pPr marL="1373505" indent="-285750">
              <a:lnSpc>
                <a:spcPts val="1175"/>
              </a:lnSpc>
              <a:buFont typeface="Courier New" panose="02070309020205020404" pitchFamily="49" charset="0"/>
              <a:buChar char="o"/>
            </a:pP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ZA" sz="1800" dirty="0">
                <a:solidFill>
                  <a:srgbClr val="000000"/>
                </a:solidFill>
                <a:latin typeface="Aptos" panose="020B0004020202020204" pitchFamily="34" charset="0"/>
                <a:ea typeface="Aptos" panose="020B0004020202020204" pitchFamily="34" charset="0"/>
                <a:cs typeface="Aptos" panose="020B0004020202020204" pitchFamily="34" charset="0"/>
              </a:rPr>
              <a:t>P</a:t>
            </a: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lanned for Q3 and Q4 and it will be available to clients end of Nov/Dec.</a:t>
            </a:r>
          </a:p>
          <a:p>
            <a:pPr marL="1373505" indent="-285750">
              <a:lnSpc>
                <a:spcPts val="1175"/>
              </a:lnSpc>
              <a:buFont typeface="Courier New" panose="02070309020205020404" pitchFamily="49" charset="0"/>
              <a:buChar char="o"/>
            </a:pPr>
            <a:endParaRPr lang="en-ZA" sz="1800"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342900" lvl="0" indent="-342900">
              <a:lnSpc>
                <a:spcPts val="1175"/>
              </a:lnSpc>
              <a:buFont typeface="Symbol" panose="05050102010706020507" pitchFamily="18" charset="2"/>
              <a:buChar char=""/>
            </a:pPr>
            <a:r>
              <a:rPr lang="en-ZA" sz="1800" dirty="0">
                <a:solidFill>
                  <a:srgbClr val="000000"/>
                </a:solidFill>
                <a:latin typeface="Aptos" panose="020B0004020202020204" pitchFamily="34" charset="0"/>
                <a:ea typeface="Times New Roman" panose="02020603050405020304" pitchFamily="18" charset="0"/>
                <a:cs typeface="Aptos" panose="020B0004020202020204" pitchFamily="34" charset="0"/>
              </a:rPr>
              <a:t>T</a:t>
            </a:r>
            <a:r>
              <a:rPr lang="en-ZA"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asks below will be reviewed and be planned for 2026/2027.</a:t>
            </a:r>
            <a:endParaRPr lang="en-ZA" sz="1800" dirty="0">
              <a:effectLst/>
              <a:latin typeface="Aptos" panose="020B0004020202020204" pitchFamily="34" charset="0"/>
              <a:ea typeface="Aptos" panose="020B0004020202020204" pitchFamily="34" charset="0"/>
              <a:cs typeface="Aptos" panose="020B0004020202020204" pitchFamily="34" charset="0"/>
            </a:endParaRPr>
          </a:p>
          <a:p>
            <a:pPr marL="1373505" indent="-285750">
              <a:lnSpc>
                <a:spcPct val="105000"/>
              </a:lnSpc>
              <a:buFont typeface="Courier New" panose="02070309020205020404" pitchFamily="49" charset="0"/>
              <a:buChar char="o"/>
            </a:pP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T269760 - Enhance Asset Disposal via </a:t>
            </a:r>
            <a:r>
              <a:rPr lang="en-ZA" sz="18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iEnabler</a:t>
            </a:r>
            <a:endParaRPr lang="en-ZA" sz="1800" dirty="0">
              <a:effectLst/>
              <a:latin typeface="Aptos" panose="020B0004020202020204" pitchFamily="34" charset="0"/>
              <a:ea typeface="Aptos" panose="020B0004020202020204" pitchFamily="34" charset="0"/>
              <a:cs typeface="Aptos" panose="020B0004020202020204" pitchFamily="34" charset="0"/>
            </a:endParaRPr>
          </a:p>
          <a:p>
            <a:pPr marL="1373505" indent="-285750">
              <a:lnSpc>
                <a:spcPct val="105000"/>
              </a:lnSpc>
              <a:buFont typeface="Courier New" panose="02070309020205020404" pitchFamily="49" charset="0"/>
              <a:buChar char="o"/>
            </a:pPr>
            <a:r>
              <a:rPr lang="en-ZA"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269763 - Enhance Asset Movements via </a:t>
            </a:r>
            <a:r>
              <a:rPr lang="en-ZA" sz="18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iEnabler</a:t>
            </a:r>
            <a:endParaRPr lang="en-ZA" sz="1800" dirty="0">
              <a:effectLst/>
              <a:latin typeface="Aptos" panose="020B0004020202020204" pitchFamily="34" charset="0"/>
              <a:ea typeface="Aptos" panose="020B0004020202020204" pitchFamily="34" charset="0"/>
              <a:cs typeface="Aptos" panose="020B0004020202020204" pitchFamily="34" charset="0"/>
            </a:endParaRPr>
          </a:p>
          <a:p>
            <a:pPr marL="0" lvl="0" indent="0">
              <a:lnSpc>
                <a:spcPts val="1175"/>
              </a:lnSpc>
              <a:buNone/>
            </a:pPr>
            <a:endParaRPr lang="en-ZA" sz="1800"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pPr marL="342900" lvl="0" indent="-342900">
              <a:lnSpc>
                <a:spcPts val="1175"/>
              </a:lnSpc>
              <a:buFont typeface="Symbol" panose="05050102010706020507" pitchFamily="18" charset="2"/>
              <a:buChar char=""/>
            </a:pPr>
            <a:r>
              <a:rPr lang="en-ZA" sz="1800" dirty="0">
                <a:solidFill>
                  <a:srgbClr val="000000"/>
                </a:solidFill>
                <a:latin typeface="Aptos" panose="020B0004020202020204" pitchFamily="34" charset="0"/>
              </a:rPr>
              <a:t>Assets Verification app – development is in progress. </a:t>
            </a:r>
          </a:p>
          <a:p>
            <a:pPr marL="0" lvl="0" indent="0">
              <a:lnSpc>
                <a:spcPts val="1175"/>
              </a:lnSpc>
              <a:buNone/>
            </a:pPr>
            <a:endParaRPr lang="en-ZA" sz="1800" dirty="0">
              <a:solidFill>
                <a:srgbClr val="000000"/>
              </a:solidFill>
              <a:latin typeface="Aptos" panose="020B0004020202020204" pitchFamily="34" charset="0"/>
              <a:ea typeface="Times New Roman" panose="02020603050405020304" pitchFamily="18" charset="0"/>
              <a:cs typeface="Aptos" panose="020B0004020202020204" pitchFamily="34" charset="0"/>
            </a:endParaRPr>
          </a:p>
          <a:p>
            <a:endParaRPr lang="en-ZA" sz="1800" dirty="0">
              <a:effectLst/>
              <a:latin typeface="Aptos" panose="020B0004020202020204" pitchFamily="34" charset="0"/>
              <a:ea typeface="Aptos" panose="020B0004020202020204" pitchFamily="34" charset="0"/>
              <a:cs typeface="Aptos" panose="020B0004020202020204" pitchFamily="34" charset="0"/>
            </a:endParaRPr>
          </a:p>
          <a:p>
            <a:pPr lvl="0"/>
            <a:endParaRPr lang="en-ZA"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8CA4-4676-698F-2181-77D8846D7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4BF3D-9983-FF20-3EB7-C2FA9FA13751}"/>
              </a:ext>
            </a:extLst>
          </p:cNvPr>
          <p:cNvSpPr>
            <a:spLocks noGrp="1"/>
          </p:cNvSpPr>
          <p:nvPr>
            <p:ph type="title" idx="4294967295"/>
          </p:nvPr>
        </p:nvSpPr>
        <p:spPr>
          <a:xfrm>
            <a:off x="442608" y="197326"/>
            <a:ext cx="11292192" cy="1325563"/>
          </a:xfrm>
        </p:spPr>
        <p:txBody>
          <a:bodyPr>
            <a:normAutofit/>
          </a:bodyPr>
          <a:lstStyle/>
          <a:p>
            <a:r>
              <a:rPr lang="en-US" sz="3600" b="1" dirty="0"/>
              <a:t>2025 Planned Enhancements – Progress thus far</a:t>
            </a:r>
          </a:p>
        </p:txBody>
      </p:sp>
      <p:sp>
        <p:nvSpPr>
          <p:cNvPr id="3" name="Content Placeholder 2">
            <a:extLst>
              <a:ext uri="{FF2B5EF4-FFF2-40B4-BE49-F238E27FC236}">
                <a16:creationId xmlns:a16="http://schemas.microsoft.com/office/drawing/2014/main" id="{1B1340AD-BC84-2E2F-9BED-C212D3B65F7A}"/>
              </a:ext>
            </a:extLst>
          </p:cNvPr>
          <p:cNvSpPr>
            <a:spLocks noGrp="1"/>
          </p:cNvSpPr>
          <p:nvPr>
            <p:ph sz="half" idx="1"/>
          </p:nvPr>
        </p:nvSpPr>
        <p:spPr/>
        <p:txBody>
          <a:bodyPr/>
          <a:lstStyle/>
          <a:p>
            <a:endParaRPr lang="en-ZA" dirty="0"/>
          </a:p>
          <a:p>
            <a:endParaRPr lang="en-US" dirty="0"/>
          </a:p>
          <a:p>
            <a:pPr marL="0" indent="0">
              <a:buNone/>
            </a:pPr>
            <a:endParaRPr lang="en-ZA" dirty="0"/>
          </a:p>
        </p:txBody>
      </p:sp>
      <p:sp>
        <p:nvSpPr>
          <p:cNvPr id="4" name="Content Placeholder 3">
            <a:extLst>
              <a:ext uri="{FF2B5EF4-FFF2-40B4-BE49-F238E27FC236}">
                <a16:creationId xmlns:a16="http://schemas.microsoft.com/office/drawing/2014/main" id="{ACDAD632-76EA-F101-AF24-8D4ADB588FFC}"/>
              </a:ext>
            </a:extLst>
          </p:cNvPr>
          <p:cNvSpPr>
            <a:spLocks noGrp="1"/>
          </p:cNvSpPr>
          <p:nvPr>
            <p:ph sz="half" idx="2"/>
          </p:nvPr>
        </p:nvSpPr>
        <p:spPr>
          <a:xfrm>
            <a:off x="457200" y="1295400"/>
            <a:ext cx="10771187" cy="530226"/>
          </a:xfrm>
        </p:spPr>
        <p:txBody>
          <a:bodyPr>
            <a:normAutofit fontScale="77500" lnSpcReduction="20000"/>
          </a:bodyPr>
          <a:lstStyle/>
          <a:p>
            <a:pPr marL="742950" indent="-742950">
              <a:buFont typeface="+mj-lt"/>
              <a:buAutoNum type="arabicPeriod"/>
            </a:pPr>
            <a:endParaRPr lang="en-US" sz="1500" dirty="0">
              <a:solidFill>
                <a:srgbClr val="FF0000"/>
              </a:solidFill>
            </a:endParaRPr>
          </a:p>
          <a:p>
            <a:pPr lvl="0"/>
            <a:r>
              <a:rPr lang="en-ZA" sz="2000" dirty="0"/>
              <a:t>T269762 - Asset Verification via </a:t>
            </a:r>
            <a:r>
              <a:rPr lang="en-ZA" sz="2000" dirty="0" err="1"/>
              <a:t>iEnabler</a:t>
            </a:r>
            <a:endParaRPr lang="en-ZA" sz="2000" dirty="0"/>
          </a:p>
        </p:txBody>
      </p:sp>
      <p:pic>
        <p:nvPicPr>
          <p:cNvPr id="3074" name="x_image_0" descr="9f75c7ba-e807-4323-82f7-a04a7a9fbc1e">
            <a:extLst>
              <a:ext uri="{FF2B5EF4-FFF2-40B4-BE49-F238E27FC236}">
                <a16:creationId xmlns:a16="http://schemas.microsoft.com/office/drawing/2014/main" id="{9CDC0F18-C7CF-F7E4-5004-299E5E7AD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08" y="1905000"/>
            <a:ext cx="9958692" cy="33528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92C678-46E7-5ABC-EC44-3155C07654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EE7AA-7D39-276B-2DCC-C092C988E514}"/>
              </a:ext>
            </a:extLst>
          </p:cNvPr>
          <p:cNvSpPr>
            <a:spLocks noGrp="1"/>
          </p:cNvSpPr>
          <p:nvPr>
            <p:ph sz="half" idx="1"/>
          </p:nvPr>
        </p:nvSpPr>
        <p:spPr/>
        <p:txBody>
          <a:bodyPr/>
          <a:lstStyle/>
          <a:p>
            <a:endParaRPr lang="en-ZA" dirty="0"/>
          </a:p>
          <a:p>
            <a:endParaRPr lang="en-US" dirty="0"/>
          </a:p>
          <a:p>
            <a:pPr marL="0" indent="0">
              <a:buNone/>
            </a:pPr>
            <a:endParaRPr lang="en-ZA" dirty="0"/>
          </a:p>
        </p:txBody>
      </p:sp>
      <p:sp>
        <p:nvSpPr>
          <p:cNvPr id="4" name="Content Placeholder 3">
            <a:extLst>
              <a:ext uri="{FF2B5EF4-FFF2-40B4-BE49-F238E27FC236}">
                <a16:creationId xmlns:a16="http://schemas.microsoft.com/office/drawing/2014/main" id="{27ECB159-7967-BABD-07E3-8CEE412A9AF0}"/>
              </a:ext>
            </a:extLst>
          </p:cNvPr>
          <p:cNvSpPr>
            <a:spLocks noGrp="1"/>
          </p:cNvSpPr>
          <p:nvPr>
            <p:ph sz="half" idx="2"/>
          </p:nvPr>
        </p:nvSpPr>
        <p:spPr>
          <a:xfrm>
            <a:off x="457200" y="1295400"/>
            <a:ext cx="10771187" cy="530226"/>
          </a:xfrm>
        </p:spPr>
        <p:txBody>
          <a:bodyPr>
            <a:normAutofit fontScale="77500" lnSpcReduction="20000"/>
          </a:bodyPr>
          <a:lstStyle/>
          <a:p>
            <a:pPr marL="742950" indent="-742950">
              <a:buFont typeface="+mj-lt"/>
              <a:buAutoNum type="arabicPeriod"/>
            </a:pPr>
            <a:endParaRPr lang="en-US" sz="1500" dirty="0">
              <a:solidFill>
                <a:srgbClr val="FF0000"/>
              </a:solidFill>
            </a:endParaRPr>
          </a:p>
          <a:p>
            <a:pPr lvl="0"/>
            <a:r>
              <a:rPr lang="en-ZA" sz="2000" dirty="0"/>
              <a:t>T269762 - Asset Verification via </a:t>
            </a:r>
            <a:r>
              <a:rPr lang="en-ZA" sz="2000" dirty="0" err="1"/>
              <a:t>iEnabler</a:t>
            </a:r>
            <a:endParaRPr lang="en-ZA" sz="2000" dirty="0"/>
          </a:p>
        </p:txBody>
      </p:sp>
      <p:sp>
        <p:nvSpPr>
          <p:cNvPr id="2" name="Title 1">
            <a:extLst>
              <a:ext uri="{FF2B5EF4-FFF2-40B4-BE49-F238E27FC236}">
                <a16:creationId xmlns:a16="http://schemas.microsoft.com/office/drawing/2014/main" id="{0FE397CB-A807-9B6C-E937-02FB699A7CA6}"/>
              </a:ext>
            </a:extLst>
          </p:cNvPr>
          <p:cNvSpPr>
            <a:spLocks noGrp="1"/>
          </p:cNvSpPr>
          <p:nvPr>
            <p:ph type="title" idx="4294967295"/>
          </p:nvPr>
        </p:nvSpPr>
        <p:spPr>
          <a:xfrm>
            <a:off x="457200" y="196850"/>
            <a:ext cx="10834688" cy="1325563"/>
          </a:xfrm>
        </p:spPr>
        <p:txBody>
          <a:bodyPr>
            <a:normAutofit/>
          </a:bodyPr>
          <a:lstStyle/>
          <a:p>
            <a:r>
              <a:rPr lang="en-US" sz="3600" b="1" dirty="0"/>
              <a:t>2025 Planned Enhancements – Progress thus far (Cont.)</a:t>
            </a:r>
          </a:p>
        </p:txBody>
      </p:sp>
      <p:pic>
        <p:nvPicPr>
          <p:cNvPr id="5" name="x_image_0_0" descr="37250856-576e-4154-bd75-b1e41f5c1f26">
            <a:extLst>
              <a:ext uri="{FF2B5EF4-FFF2-40B4-BE49-F238E27FC236}">
                <a16:creationId xmlns:a16="http://schemas.microsoft.com/office/drawing/2014/main" id="{D7040947-29A6-0F5E-DA35-82BB5C2633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37544"/>
            <a:ext cx="9829800" cy="197326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x_image_1" descr="f0723f23-927e-48d5-b473-b1e45a3fb614">
            <a:extLst>
              <a:ext uri="{FF2B5EF4-FFF2-40B4-BE49-F238E27FC236}">
                <a16:creationId xmlns:a16="http://schemas.microsoft.com/office/drawing/2014/main" id="{6A99F906-45E3-A456-5F51-320A6EE73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83063"/>
            <a:ext cx="9829800" cy="145573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0510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135D81-C7B8-9447-7CFB-D33F8C799B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AA5D3-DACA-EA14-CCD2-627960A812EA}"/>
              </a:ext>
            </a:extLst>
          </p:cNvPr>
          <p:cNvSpPr>
            <a:spLocks noGrp="1"/>
          </p:cNvSpPr>
          <p:nvPr>
            <p:ph sz="half" idx="1"/>
          </p:nvPr>
        </p:nvSpPr>
        <p:spPr/>
        <p:txBody>
          <a:bodyPr/>
          <a:lstStyle/>
          <a:p>
            <a:endParaRPr lang="en-ZA" dirty="0"/>
          </a:p>
          <a:p>
            <a:endParaRPr lang="en-US" dirty="0"/>
          </a:p>
          <a:p>
            <a:pPr marL="0" indent="0">
              <a:buNone/>
            </a:pPr>
            <a:endParaRPr lang="en-ZA" dirty="0"/>
          </a:p>
        </p:txBody>
      </p:sp>
      <p:sp>
        <p:nvSpPr>
          <p:cNvPr id="4" name="Content Placeholder 3">
            <a:extLst>
              <a:ext uri="{FF2B5EF4-FFF2-40B4-BE49-F238E27FC236}">
                <a16:creationId xmlns:a16="http://schemas.microsoft.com/office/drawing/2014/main" id="{93979BBC-AF35-47FB-B1CC-F33A1C48F5D5}"/>
              </a:ext>
            </a:extLst>
          </p:cNvPr>
          <p:cNvSpPr>
            <a:spLocks noGrp="1"/>
          </p:cNvSpPr>
          <p:nvPr>
            <p:ph sz="half" idx="2"/>
          </p:nvPr>
        </p:nvSpPr>
        <p:spPr>
          <a:xfrm>
            <a:off x="457200" y="1295400"/>
            <a:ext cx="10771187" cy="530226"/>
          </a:xfrm>
        </p:spPr>
        <p:txBody>
          <a:bodyPr>
            <a:normAutofit fontScale="77500" lnSpcReduction="20000"/>
          </a:bodyPr>
          <a:lstStyle/>
          <a:p>
            <a:pPr marL="742950" indent="-742950">
              <a:buFont typeface="+mj-lt"/>
              <a:buAutoNum type="arabicPeriod"/>
            </a:pPr>
            <a:endParaRPr lang="en-US" sz="1500" dirty="0">
              <a:solidFill>
                <a:srgbClr val="FF0000"/>
              </a:solidFill>
            </a:endParaRPr>
          </a:p>
          <a:p>
            <a:pPr lvl="0"/>
            <a:r>
              <a:rPr lang="en-ZA" sz="2000" dirty="0"/>
              <a:t>T269762 - Asset Verification via </a:t>
            </a:r>
            <a:r>
              <a:rPr lang="en-ZA" sz="2000" dirty="0" err="1"/>
              <a:t>iEnabler</a:t>
            </a:r>
            <a:endParaRPr lang="en-ZA" sz="2000" dirty="0"/>
          </a:p>
        </p:txBody>
      </p:sp>
      <p:sp>
        <p:nvSpPr>
          <p:cNvPr id="2" name="Title 1">
            <a:extLst>
              <a:ext uri="{FF2B5EF4-FFF2-40B4-BE49-F238E27FC236}">
                <a16:creationId xmlns:a16="http://schemas.microsoft.com/office/drawing/2014/main" id="{0C31A385-F53F-3F37-297D-03D290998B16}"/>
              </a:ext>
            </a:extLst>
          </p:cNvPr>
          <p:cNvSpPr>
            <a:spLocks noGrp="1"/>
          </p:cNvSpPr>
          <p:nvPr>
            <p:ph type="title" idx="4294967295"/>
          </p:nvPr>
        </p:nvSpPr>
        <p:spPr>
          <a:xfrm>
            <a:off x="457200" y="196850"/>
            <a:ext cx="10834688" cy="1325563"/>
          </a:xfrm>
        </p:spPr>
        <p:txBody>
          <a:bodyPr>
            <a:normAutofit/>
          </a:bodyPr>
          <a:lstStyle/>
          <a:p>
            <a:r>
              <a:rPr lang="en-US" sz="3600" b="1" dirty="0"/>
              <a:t>2025 Planned Enhancements – Progress thus far (Cont.)</a:t>
            </a:r>
          </a:p>
        </p:txBody>
      </p:sp>
      <p:pic>
        <p:nvPicPr>
          <p:cNvPr id="7" name="x_image_2" descr="cf5fab04-8af9-4470-8620-6e04acc3d177">
            <a:extLst>
              <a:ext uri="{FF2B5EF4-FFF2-40B4-BE49-F238E27FC236}">
                <a16:creationId xmlns:a16="http://schemas.microsoft.com/office/drawing/2014/main" id="{2A069030-1886-6DDE-9EAE-DFF1A8929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9829800" cy="20574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6291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bc6ef10-29a0-441b-ac59-4ab15d7b02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CF54609A1DDC4A91EC10E8F20698C2" ma:contentTypeVersion="17" ma:contentTypeDescription="Create a new document." ma:contentTypeScope="" ma:versionID="29584de0a0dd3ad318ffb674fb514c33">
  <xsd:schema xmlns:xsd="http://www.w3.org/2001/XMLSchema" xmlns:xs="http://www.w3.org/2001/XMLSchema" xmlns:p="http://schemas.microsoft.com/office/2006/metadata/properties" xmlns:ns3="3bc6ef10-29a0-441b-ac59-4ab15d7b02d4" xmlns:ns4="627e96e8-f10d-40d6-b85b-cfb8e853851a" targetNamespace="http://schemas.microsoft.com/office/2006/metadata/properties" ma:root="true" ma:fieldsID="b610ebe6949da061ffff07818775c9d1" ns3:_="" ns4:_="">
    <xsd:import namespace="3bc6ef10-29a0-441b-ac59-4ab15d7b02d4"/>
    <xsd:import namespace="627e96e8-f10d-40d6-b85b-cfb8e853851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6ef10-29a0-441b-ac59-4ab15d7b02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7e96e8-f10d-40d6-b85b-cfb8e85385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A8326A-1CD1-4E8F-8AEE-2F005E01FC85}">
  <ds:schemaRefs/>
</ds:datastoreItem>
</file>

<file path=customXml/itemProps2.xml><?xml version="1.0" encoding="utf-8"?>
<ds:datastoreItem xmlns:ds="http://schemas.openxmlformats.org/officeDocument/2006/customXml" ds:itemID="{04BCD339-76CE-4933-8DDF-87C51E38CE8A}">
  <ds:schemaRefs/>
</ds:datastoreItem>
</file>

<file path=customXml/itemProps3.xml><?xml version="1.0" encoding="utf-8"?>
<ds:datastoreItem xmlns:ds="http://schemas.openxmlformats.org/officeDocument/2006/customXml" ds:itemID="{40B9A3BA-1272-4651-9BE3-0DC174250A49}">
  <ds:schemaRefs/>
</ds:datastoreItem>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Widescreen</PresentationFormat>
  <Paragraphs>90</Paragraphs>
  <Slides>16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Aptos</vt:lpstr>
      <vt:lpstr>Arial</vt:lpstr>
      <vt:lpstr>Calibri</vt:lpstr>
      <vt:lpstr>Calibri Light</vt:lpstr>
      <vt:lpstr>Courier New</vt:lpstr>
      <vt:lpstr>Symbol</vt:lpstr>
      <vt:lpstr>Times New Roman</vt:lpstr>
      <vt:lpstr>Trebuchet MS</vt:lpstr>
      <vt:lpstr>Custom Design</vt:lpstr>
      <vt:lpstr>1_Custom Design</vt:lpstr>
      <vt:lpstr>PowerPoint Presentation</vt:lpstr>
      <vt:lpstr>ASSET MANAGEMENT SYSTEM SWT FEEDBACK Held on the 29-31 July 2024</vt:lpstr>
      <vt:lpstr>ASSET MANAGEMENT SYSTEM SWT FEEDBACK Held on the 29-31 July 2024</vt:lpstr>
      <vt:lpstr>ASSET MANAGEMENT SYSTEM SWT FEEDBACK Held on the 29-31 July 2024</vt:lpstr>
      <vt:lpstr>THE SCOPE OF THE WORKSHOP </vt:lpstr>
      <vt:lpstr>2025 Planned Enhancements</vt:lpstr>
      <vt:lpstr>2025 Planned Enhancements – Progress thus far</vt:lpstr>
      <vt:lpstr>2025 Planned Enhancements – Progress thus far (Cont.)</vt:lpstr>
      <vt:lpstr>2025 Planned Enhancements – Progress thus far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Slide 1 and 2</dc:title>
  <dc:creator>Deliwe Masilela</dc:creator>
  <cp:lastModifiedBy>Brilliant Tleane</cp:lastModifiedBy>
  <cp:revision>88</cp:revision>
  <dcterms:created xsi:type="dcterms:W3CDTF">2023-05-04T12:18:00Z</dcterms:created>
  <dcterms:modified xsi:type="dcterms:W3CDTF">2025-03-08T20:49:20Z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2023-05-04T02:00:00Z</vt:filetime>
  </property>
  <property fmtid="{D5CDD505-2E9C-101B-9397-08002B2CF9AE}" pid="3" name="Creator">
    <vt:lpwstr>Adobe Illustrator 27.4 (Macintosh)</vt:lpwstr>
  </property>
  <property fmtid="{D5CDD505-2E9C-101B-9397-08002B2CF9AE}" pid="4" name="CreatorVersion">
    <vt:lpwstr>21.0.0</vt:lpwstr>
  </property>
  <property fmtid="{D5CDD505-2E9C-101B-9397-08002B2CF9AE}" pid="5" name="LastSaved">
    <vt:filetime>2023-05-04T02:00:00Z</vt:filetime>
  </property>
  <property fmtid="{D5CDD505-2E9C-101B-9397-08002B2CF9AE}" pid="6" name="Producer">
    <vt:lpwstr>Adobe PDF library 17.00</vt:lpwstr>
  </property>
  <property fmtid="{D5CDD505-2E9C-101B-9397-08002B2CF9AE}" pid="7" name="ContentTypeId">
    <vt:lpwstr>0x01010064CF54609A1DDC4A91EC10E8F20698C2</vt:lpwstr>
  </property>
  <property fmtid="{D5CDD505-2E9C-101B-9397-08002B2CF9AE}" pid="8" name="ICV">
    <vt:lpwstr>FBA14B117B954E0C8CB7F280C593D93C_12</vt:lpwstr>
  </property>
  <property fmtid="{D5CDD505-2E9C-101B-9397-08002B2CF9AE}" pid="9" name="KSOProductBuildVer">
    <vt:lpwstr>1033-12.2.0.20323</vt:lpwstr>
  </property>
</Properties>
</file>